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68" y="-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63328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teksti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Otsikkoteksti</a:t>
            </a:r>
          </a:p>
        </p:txBody>
      </p:sp>
      <p:sp>
        <p:nvSpPr>
          <p:cNvPr id="1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 Johnny Appleseed</a:t>
            </a:r>
          </a:p>
        </p:txBody>
      </p:sp>
      <p:sp>
        <p:nvSpPr>
          <p:cNvPr id="94" name="”Kirjoita lainaus tähän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”Kirjoita lainaus tähän.”</a:t>
            </a:r>
          </a:p>
        </p:txBody>
      </p:sp>
      <p:sp>
        <p:nvSpPr>
          <p:cNvPr id="9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Kuva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Otsikkoteksti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Otsikkoteksti</a:t>
            </a:r>
          </a:p>
        </p:txBody>
      </p:sp>
      <p:sp>
        <p:nvSpPr>
          <p:cNvPr id="2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tsikkoteksti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Kuva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Otsikkoteksti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4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4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57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, luettel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Kuva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6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Kuva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Kuva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Kuva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teksti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”Ruoveden rohkaisijat”"/>
          <p:cNvSpPr txBox="1">
            <a:spLocks noGrp="1"/>
          </p:cNvSpPr>
          <p:nvPr>
            <p:ph type="ctrTitle"/>
          </p:nvPr>
        </p:nvSpPr>
        <p:spPr>
          <a:xfrm>
            <a:off x="1270000" y="2742793"/>
            <a:ext cx="10464800" cy="3302001"/>
          </a:xfrm>
          <a:prstGeom prst="rect">
            <a:avLst/>
          </a:prstGeom>
        </p:spPr>
        <p:txBody>
          <a:bodyPr/>
          <a:lstStyle/>
          <a:p>
            <a:r>
              <a:t>”Ruoveden rohkaisijat”</a:t>
            </a:r>
          </a:p>
        </p:txBody>
      </p:sp>
      <p:sp>
        <p:nvSpPr>
          <p:cNvPr id="120" name="Ruoveden seurakunnan nelivuotisstrategia 2019-22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6010972"/>
            <a:ext cx="10464800" cy="1130301"/>
          </a:xfrm>
          <a:prstGeom prst="rect">
            <a:avLst/>
          </a:prstGeom>
        </p:spPr>
        <p:txBody>
          <a:bodyPr/>
          <a:lstStyle/>
          <a:p>
            <a:r>
              <a:t>Ruoveden seurakunnan nelivuotisstrategia 2019-22</a:t>
            </a:r>
          </a:p>
        </p:txBody>
      </p:sp>
      <p:pic>
        <p:nvPicPr>
          <p:cNvPr id="121" name="pasted-movie.gif" descr="pasted-movi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1718" y="479956"/>
            <a:ext cx="4404631" cy="3309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EURAKUNNAN TEHTÄVÄ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r>
              <a:t>SEURAKUNNAN TEHTÄVÄ</a:t>
            </a:r>
          </a:p>
        </p:txBody>
      </p:sp>
      <p:sp>
        <p:nvSpPr>
          <p:cNvPr id="124" name="Ruoveden seurakunta on osa maailmanlaajuista Kristuksen kirkko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472" indent="-347472" defTabSz="443991">
              <a:spcBef>
                <a:spcPts val="3100"/>
              </a:spcBef>
              <a:defRPr sz="2888"/>
            </a:pPr>
            <a:r>
              <a:t>Ruoveden seurakunta on osa maailmanlaajuista Kristuksen kirkkoa. 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Olemuksensa ja tuntemuksensa mukaisesti se julistaa Jumalan sanaa ja jakaa sakramentteja sekä toimii muutenkin kristillisen sanoman levittämiseksi ja lähimmäisenrakkauden toteuttamiseksi. (KL 1. luku 2 §). 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Toteuttaakseen kirkon tehtävää seurakunta huolehtii jumalanpalvelusten pitämisestä, kasteen ja ehtoollisen toimittamisesta sekä muista kirkollisista toimituksista, kristillisestä kasvatuksesta ja opetuksesta, sielunhoidosta, diakoniasta ja lähetystyöstä sekä muista kristilliseen sanomaan perustuvista julistus- ja palvelutehtävistä. (KL 4. luku 8 §).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RVO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ARVOT</a:t>
            </a:r>
          </a:p>
        </p:txBody>
      </p:sp>
      <p:sp>
        <p:nvSpPr>
          <p:cNvPr id="127" name="Ruoveden seurakunta rohkaisee uskomaan, toivomaan ja rakastamaan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Ruoveden seurakunta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rohkaisee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uskomaan, toivomaan ja rakastamaan. </a:t>
            </a:r>
          </a:p>
          <a:p>
            <a:r>
              <a:t>Ruoveden seurakunta rohkaisee ihmisiä elämään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ihmisinä</a:t>
            </a:r>
            <a:r>
              <a:t> ja ruovesiläisinä,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kristittyinä</a:t>
            </a:r>
            <a:r>
              <a:t> ja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luterilaisina</a:t>
            </a:r>
            <a:r>
              <a:t> – niin yksilöinä kuin yhteisönä. </a:t>
            </a:r>
          </a:p>
          <a:p>
            <a:r>
              <a:t>Seurakunnan toiminta on ytimessä silloin, kun siinä toteutuvat kaikki kolme arvoa. </a:t>
            </a:r>
          </a:p>
        </p:txBody>
      </p:sp>
      <p:grpSp>
        <p:nvGrpSpPr>
          <p:cNvPr id="130" name="pasted-movie.gif"/>
          <p:cNvGrpSpPr/>
          <p:nvPr/>
        </p:nvGrpSpPr>
        <p:grpSpPr>
          <a:xfrm>
            <a:off x="6117927" y="2776115"/>
            <a:ext cx="6534746" cy="4328370"/>
            <a:chOff x="0" y="0"/>
            <a:chExt cx="6534745" cy="4328369"/>
          </a:xfrm>
        </p:grpSpPr>
        <p:pic>
          <p:nvPicPr>
            <p:cNvPr id="129" name="pasted-movie.gif" descr="pasted-movie.gi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6356946" cy="40997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" name="pasted-movie.gif" descr="pasted-movie.gi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534746" cy="4328370"/>
            </a:xfrm>
            <a:prstGeom prst="rect">
              <a:avLst/>
            </a:prstGeom>
            <a:effectLst/>
          </p:spPr>
        </p:pic>
      </p:grpSp>
      <p:sp>
        <p:nvSpPr>
          <p:cNvPr id="131" name="Nuoli 12"/>
          <p:cNvSpPr/>
          <p:nvPr/>
        </p:nvSpPr>
        <p:spPr>
          <a:xfrm>
            <a:off x="9068711" y="4707659"/>
            <a:ext cx="405058" cy="1626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800" y="1656"/>
                  <a:pt x="6196" y="7685"/>
                  <a:pt x="0" y="8914"/>
                </a:cubicBezTo>
                <a:cubicBezTo>
                  <a:pt x="3420" y="8755"/>
                  <a:pt x="6317" y="8257"/>
                  <a:pt x="8261" y="7777"/>
                </a:cubicBezTo>
                <a:lnTo>
                  <a:pt x="8261" y="12567"/>
                </a:lnTo>
                <a:lnTo>
                  <a:pt x="2136" y="15032"/>
                </a:lnTo>
                <a:lnTo>
                  <a:pt x="2136" y="16573"/>
                </a:lnTo>
                <a:lnTo>
                  <a:pt x="2136" y="21600"/>
                </a:lnTo>
                <a:cubicBezTo>
                  <a:pt x="4566" y="21542"/>
                  <a:pt x="6731" y="21259"/>
                  <a:pt x="8289" y="20835"/>
                </a:cubicBezTo>
                <a:cubicBezTo>
                  <a:pt x="9846" y="20411"/>
                  <a:pt x="10800" y="19847"/>
                  <a:pt x="10800" y="19226"/>
                </a:cubicBezTo>
                <a:cubicBezTo>
                  <a:pt x="10800" y="19847"/>
                  <a:pt x="11747" y="20411"/>
                  <a:pt x="13304" y="20835"/>
                </a:cubicBezTo>
                <a:cubicBezTo>
                  <a:pt x="14862" y="21259"/>
                  <a:pt x="17027" y="21542"/>
                  <a:pt x="19457" y="21600"/>
                </a:cubicBezTo>
                <a:lnTo>
                  <a:pt x="19457" y="16573"/>
                </a:lnTo>
                <a:lnTo>
                  <a:pt x="19457" y="15032"/>
                </a:lnTo>
                <a:lnTo>
                  <a:pt x="13339" y="12567"/>
                </a:lnTo>
                <a:lnTo>
                  <a:pt x="13339" y="7777"/>
                </a:lnTo>
                <a:cubicBezTo>
                  <a:pt x="15283" y="8257"/>
                  <a:pt x="18181" y="8756"/>
                  <a:pt x="21600" y="8914"/>
                </a:cubicBezTo>
                <a:cubicBezTo>
                  <a:pt x="15404" y="7685"/>
                  <a:pt x="10800" y="1656"/>
                  <a:pt x="1080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VISIO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VISIO</a:t>
            </a:r>
          </a:p>
          <a:p>
            <a:pPr lvl="1" algn="l">
              <a:defRPr sz="3000"/>
            </a:pPr>
            <a:r>
              <a:t>VUONNA 2022 RUOVEDEN SEURAKUNTA</a:t>
            </a:r>
          </a:p>
        </p:txBody>
      </p:sp>
      <p:sp>
        <p:nvSpPr>
          <p:cNvPr id="134" name="1) Syö vähemmän kuin tienaa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613697" cy="7513716"/>
          </a:xfrm>
          <a:prstGeom prst="rect">
            <a:avLst/>
          </a:prstGeom>
        </p:spPr>
        <p:txBody>
          <a:bodyPr/>
          <a:lstStyle/>
          <a:p>
            <a:pPr marL="301752" indent="-301752" defTabSz="385572">
              <a:spcBef>
                <a:spcPts val="2700"/>
              </a:spcBef>
              <a:defRPr sz="2508"/>
            </a:pPr>
            <a:r>
              <a:t>1) Syö vähemmän kuin tienaa</a:t>
            </a:r>
          </a:p>
          <a:p>
            <a:pPr marL="603504" lvl="1" indent="-301752" defTabSz="385572">
              <a:spcBef>
                <a:spcPts val="2700"/>
              </a:spcBef>
              <a:defRPr sz="2508"/>
            </a:pPr>
            <a:r>
              <a:t>MITTARI: talousarvion toteutuma</a:t>
            </a:r>
          </a:p>
          <a:p>
            <a:pPr marL="301752" indent="-301752" defTabSz="385572">
              <a:spcBef>
                <a:spcPts val="2700"/>
              </a:spcBef>
              <a:defRPr sz="2508"/>
            </a:pPr>
            <a:r>
              <a:t>2) järjestää jumalanpalveluksia, joista ei malta olla poissa</a:t>
            </a:r>
          </a:p>
          <a:p>
            <a:pPr marL="603504" lvl="1" indent="-301752" defTabSz="385572">
              <a:spcBef>
                <a:spcPts val="2700"/>
              </a:spcBef>
              <a:defRPr sz="2508"/>
            </a:pPr>
            <a:r>
              <a:t>MITTARI: Jumalanpalvelusten kävijämäärä suhteessa seurakunnan väkimäärään.</a:t>
            </a:r>
          </a:p>
          <a:p>
            <a:pPr marL="301752" indent="-301752" defTabSz="385572">
              <a:spcBef>
                <a:spcPts val="2700"/>
              </a:spcBef>
              <a:defRPr sz="2508"/>
            </a:pPr>
            <a:r>
              <a:t>3) on seurakunta, johon tahdotaan kuulua</a:t>
            </a:r>
          </a:p>
          <a:p>
            <a:pPr marL="603504" lvl="1" indent="-301752" defTabSz="385572">
              <a:spcBef>
                <a:spcPts val="2700"/>
              </a:spcBef>
              <a:defRPr sz="2508"/>
            </a:pPr>
            <a:r>
              <a:t>MITTARI: Jäsenyysprosentti</a:t>
            </a:r>
          </a:p>
          <a:p>
            <a:pPr marL="301752" indent="-301752" defTabSz="385572">
              <a:spcBef>
                <a:spcPts val="2700"/>
              </a:spcBef>
              <a:defRPr sz="2508"/>
            </a:pPr>
            <a:r>
              <a:t>4) on työpaikka, jossa on hyvä tehdä työtä ja työntekijät ovat siihen sitoutuneita</a:t>
            </a:r>
          </a:p>
          <a:p>
            <a:pPr marL="603504" lvl="1" indent="-301752" defTabSz="385572">
              <a:spcBef>
                <a:spcPts val="2700"/>
              </a:spcBef>
              <a:defRPr sz="2508"/>
            </a:pPr>
            <a:r>
              <a:t>MITTARI: Työhyvinvointibarometri</a:t>
            </a:r>
          </a:p>
          <a:p>
            <a:pPr marL="301752" indent="-301752" defTabSz="385572">
              <a:spcBef>
                <a:spcPts val="2700"/>
              </a:spcBef>
              <a:defRPr sz="2508"/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tsikk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Tämä strategia on puitestrategia, joka konkretisoituu vuosittain laadittavissa toimintasuunnitelmissa. Toimintasuunnitelmat rakentuva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9747" indent="-269747" defTabSz="344677">
              <a:spcBef>
                <a:spcPts val="2400"/>
              </a:spcBef>
              <a:defRPr sz="2241"/>
            </a:pPr>
            <a:r>
              <a:t>Tämä strategia on puitestrategia, joka konkretisoituu vuosittain laadittavissa toimintasuunnitelmissa. Toimintasuunnitelmat rakentuvat 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Yksittäisiä toimintoja arvioitaessa pyritään toteuttamaan Ruoveden seurakunnan arvoja ja niiden perusteella hahmottuvia ydintoimintoja. 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Tuleva palkkausjärjestelmäuudistus palkitsee strategian mukaisessa toiminnassa kunnostautuneita. 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Strategiaa tulee seurata vuosittain mainituilla mittareilla. 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Esitetyt toiveet ovat seurakuntalaisilta tulleita ajatuksia seurakunnan toiminnasta. Ne toimivat viranhaltijoille ja vapaaehtoisille innoittajina ja rohkaisijoina toimintaa kehitettäessä. 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Kuva" descr="Kuva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5555" r="55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0" name="VAIN TAIVAS ON RAJANA…"/>
          <p:cNvSpPr txBox="1"/>
          <p:nvPr/>
        </p:nvSpPr>
        <p:spPr>
          <a:xfrm>
            <a:off x="1882229" y="717834"/>
            <a:ext cx="924034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VAIN TAIVAS ON RAJANA </a:t>
            </a:r>
          </a:p>
          <a:p>
            <a: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KRISTUKSEN SEURASSA EI SEKÄÄN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Mukautettu</PresentationFormat>
  <Paragraphs>27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Gradient</vt:lpstr>
      <vt:lpstr>”Ruoveden rohkaisijat”</vt:lpstr>
      <vt:lpstr>SEURAKUNNAN TEHTÄVÄ</vt:lpstr>
      <vt:lpstr>ARVOT</vt:lpstr>
      <vt:lpstr>VISIO VUONNA 2022 RUOVEDEN SEURAKUNTA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”Ruoveden rohkaisijat”</dc:title>
  <dc:creator>Vauhkonen Ville</dc:creator>
  <cp:lastModifiedBy>Vauhkonen Ville</cp:lastModifiedBy>
  <cp:revision>1</cp:revision>
  <dcterms:modified xsi:type="dcterms:W3CDTF">2018-10-11T12:33:56Z</dcterms:modified>
</cp:coreProperties>
</file>